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Playfair Display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Oswald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layfairDisplay-bold.fntdata"/><Relationship Id="rId23" Type="http://schemas.openxmlformats.org/officeDocument/2006/relationships/font" Target="fonts/PlayfairDis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boldItalic.fntdata"/><Relationship Id="rId25" Type="http://schemas.openxmlformats.org/officeDocument/2006/relationships/font" Target="fonts/PlayfairDisplay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swald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35c1f6e66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35c1f6e66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35c1f6e66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d35c1f6e66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d35c1f6e66_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d35c1f6e66_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35c1f6e66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35c1f6e66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35c1f6e66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35c1f6e66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d35c1f6e66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d35c1f6e66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35c1f6e66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d35c1f6e66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35c1f6e66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35c1f6e66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d35c1f6e66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d35c1f6e66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35c1f6e6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35c1f6e6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35c1f6e66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35c1f6e66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35c1f6e66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35c1f6e66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35c1f6e66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35c1f6e66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35c1f6e66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35c1f6e66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35c1f6e66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d35c1f6e66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35c1f6e66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35c1f6e66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Out-of-Order Processor Design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5881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#15 C. Huang, J. Dong, X. Wei &amp; H. Zhang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Analysis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234075"/>
            <a:ext cx="38337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Performance: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Versus in-order pipeline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Time/Instruction reduced significantly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Time/Instruction = CPI × Period</a:t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3075" y="1017025"/>
            <a:ext cx="5220324" cy="310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Analysis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234075"/>
            <a:ext cx="39105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Prefetch: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Overall efficient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Poor in branch-taken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Branch Predictor: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Overall efficient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Poor in changeable pattern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7275" y="904350"/>
            <a:ext cx="5368526" cy="333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8375" y="1020062"/>
            <a:ext cx="5346318" cy="310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Analysis</a:t>
            </a:r>
            <a:endParaRPr/>
          </a:p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Up-to-date Version: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Period greatly reduced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CPI slightly increased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Half time/instruction </a:t>
            </a:r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8588" y="1234075"/>
            <a:ext cx="5585113" cy="333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</a:t>
            </a:r>
            <a:endParaRPr/>
          </a:p>
        </p:txBody>
      </p:sp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265775" y="1123850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Issue selection logic Separation</a:t>
            </a:r>
            <a:endParaRPr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00" y="1540400"/>
            <a:ext cx="3690112" cy="344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482088"/>
            <a:ext cx="4432425" cy="461832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5"/>
          <p:cNvSpPr/>
          <p:nvPr/>
        </p:nvSpPr>
        <p:spPr>
          <a:xfrm>
            <a:off x="4034850" y="3021838"/>
            <a:ext cx="1074300" cy="485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4CCCC"/>
          </a:solidFill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3911850" y="4063700"/>
            <a:ext cx="3996600" cy="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Critical path: 15ns =&gt; 9ns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</a:t>
            </a:r>
            <a:endParaRPr/>
          </a:p>
        </p:txBody>
      </p:sp>
      <p:sp>
        <p:nvSpPr>
          <p:cNvPr id="162" name="Google Shape;162;p26"/>
          <p:cNvSpPr txBox="1"/>
          <p:nvPr>
            <p:ph idx="1" type="body"/>
          </p:nvPr>
        </p:nvSpPr>
        <p:spPr>
          <a:xfrm>
            <a:off x="224375" y="1082450"/>
            <a:ext cx="34704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DCache Stall Logic Critical Path Elimination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Target: </a:t>
            </a:r>
            <a:r>
              <a:rPr lang="en"/>
              <a:t>Allow only one missed store at a time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Cancel SQ internal </a:t>
            </a:r>
            <a:r>
              <a:rPr lang="en"/>
              <a:t>forwarding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Eliminate redundant cache miss logic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4775" y="314325"/>
            <a:ext cx="5048250" cy="451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4775" y="314325"/>
            <a:ext cx="5048250" cy="451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224375" y="1082450"/>
            <a:ext cx="34704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DCache Stall Logic Critical Path Elimination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Target: Allow only one missed store at a time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Cancel SQ internal forwarding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Eliminate redundant cache miss logic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4775" y="314325"/>
            <a:ext cx="5048250" cy="4514848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>
            <p:ph idx="1" type="body"/>
          </p:nvPr>
        </p:nvSpPr>
        <p:spPr>
          <a:xfrm>
            <a:off x="520400" y="4536450"/>
            <a:ext cx="39966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Cycle period: 25ns =&gt; 13.1ns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1.85x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311700" y="31461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/>
              <a:t>Speedup After Optimization</a:t>
            </a:r>
            <a:endParaRPr sz="2500"/>
          </a:p>
        </p:txBody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2509925" y="2620250"/>
            <a:ext cx="3996600" cy="6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highlight>
                  <a:srgbClr val="FFFFFF"/>
                </a:highlight>
              </a:rPr>
              <a:t>Time/inst</a:t>
            </a:r>
            <a:r>
              <a:rPr lang="en">
                <a:highlight>
                  <a:srgbClr val="FFFFFF"/>
                </a:highlight>
              </a:rPr>
              <a:t>: 71.07ns =&gt; 38.35ns</a:t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Overview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265775" y="2005400"/>
            <a:ext cx="8520600" cy="24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Out-of-Order pipeline processor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Based on R10K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3-way scalar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1575" y="824989"/>
            <a:ext cx="3770550" cy="3493527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5434800" y="4458500"/>
            <a:ext cx="2564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NEC VR10K Die Shot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Features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75825"/>
            <a:ext cx="2624400" cy="3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Fetch Stage</a:t>
            </a:r>
            <a:endParaRPr b="1" sz="1500"/>
          </a:p>
          <a:p>
            <a:pPr indent="-3238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Three Instructions at a time</a:t>
            </a:r>
            <a:endParaRPr sz="1500"/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Stalls on cache miss or dispatch stall</a:t>
            </a:r>
            <a:endParaRPr sz="1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/>
              <a:t>Dispatch Stage</a:t>
            </a:r>
            <a:endParaRPr b="1" sz="1500"/>
          </a:p>
          <a:p>
            <a:pPr indent="-3238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3 decoders embedded</a:t>
            </a:r>
            <a:endParaRPr sz="15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/>
              <a:t>Reservation Station</a:t>
            </a:r>
            <a:endParaRPr b="1" sz="1500"/>
          </a:p>
          <a:p>
            <a:pPr indent="-3238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16 entries</a:t>
            </a:r>
            <a:endParaRPr sz="1500"/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Use Priority Selectors to choose instructions to issue</a:t>
            </a:r>
            <a:endParaRPr sz="1500"/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FIFO queues for different kinds of FUs</a:t>
            </a:r>
            <a:endParaRPr sz="1500"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2925" y="263263"/>
            <a:ext cx="5845751" cy="461697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3052925" y="1419175"/>
            <a:ext cx="2460300" cy="15153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Features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75825"/>
            <a:ext cx="2851200" cy="3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Reorder Buffer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32 entries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Head and tail pointers - non-retire instructions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Precise state: reset all entries and pointers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Functional Units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ALUs handle stores</a:t>
            </a:r>
            <a:endParaRPr sz="1600"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4096" y="263250"/>
            <a:ext cx="5845751" cy="461697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/>
          <p:nvPr/>
        </p:nvSpPr>
        <p:spPr>
          <a:xfrm>
            <a:off x="4761150" y="3554000"/>
            <a:ext cx="1339500" cy="873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5966825" y="930025"/>
            <a:ext cx="818700" cy="2668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Features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75825"/>
            <a:ext cx="2741100" cy="3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Freelist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32 entries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Head and tail pointers - free reg in between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Precise state: set head pointer right after tail pointer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Map Tables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32 Arch regs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64 Physical regs</a:t>
            </a:r>
            <a:endParaRPr sz="160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2925" y="263263"/>
            <a:ext cx="5845751" cy="461697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/>
          <p:nvPr/>
        </p:nvSpPr>
        <p:spPr>
          <a:xfrm>
            <a:off x="3201500" y="3542925"/>
            <a:ext cx="1415700" cy="82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7756300" y="3076367"/>
            <a:ext cx="743700" cy="82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</a:t>
            </a:r>
            <a:r>
              <a:rPr lang="en"/>
              <a:t> Features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75825"/>
            <a:ext cx="2741100" cy="3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Prefetcher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Triggered on every reference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Prefetches 12 lines* of data from memory and write into ICache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Tells fetch if some data has been requested from memory</a:t>
            </a:r>
            <a:endParaRPr sz="1600"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2925" y="263263"/>
            <a:ext cx="5845751" cy="461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/>
          <p:nvPr/>
        </p:nvSpPr>
        <p:spPr>
          <a:xfrm>
            <a:off x="3052925" y="188228"/>
            <a:ext cx="1221600" cy="1087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Features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175825"/>
            <a:ext cx="2741100" cy="3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Branch Predictor</a:t>
            </a:r>
            <a:endParaRPr b="1" sz="1600"/>
          </a:p>
          <a:p>
            <a:pPr indent="-32258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32 entries</a:t>
            </a:r>
            <a:endParaRPr sz="160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Directly mapped</a:t>
            </a:r>
            <a:endParaRPr sz="160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Based on a 2-bit saturating counter</a:t>
            </a:r>
            <a:endParaRPr sz="160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Initialized as not-taken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Store Queue</a:t>
            </a:r>
            <a:endParaRPr b="1" sz="1600"/>
          </a:p>
          <a:p>
            <a:pPr indent="-32258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8 entries</a:t>
            </a:r>
            <a:endParaRPr sz="160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Every load instruction waits until all the store instructions in the queue are executed</a:t>
            </a:r>
            <a:endParaRPr sz="1600"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2925" y="263263"/>
            <a:ext cx="5845751" cy="461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9"/>
          <p:cNvSpPr/>
          <p:nvPr/>
        </p:nvSpPr>
        <p:spPr>
          <a:xfrm>
            <a:off x="3052925" y="2289850"/>
            <a:ext cx="613200" cy="1264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9"/>
          <p:cNvSpPr/>
          <p:nvPr/>
        </p:nvSpPr>
        <p:spPr>
          <a:xfrm>
            <a:off x="7753975" y="2223475"/>
            <a:ext cx="1199400" cy="572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Interface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211950" y="1248325"/>
            <a:ext cx="3891300" cy="37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Non-blocking Instruction Cache</a:t>
            </a:r>
            <a:endParaRPr b="1" sz="1500"/>
          </a:p>
          <a:p>
            <a:pPr indent="-31670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32 lines, directed mapped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/>
              <a:t>Non-blocking Data Cache</a:t>
            </a:r>
            <a:endParaRPr b="1" sz="1500"/>
          </a:p>
          <a:p>
            <a:pPr indent="-31670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32 lines, directed mapped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Write-back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Write-allocate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Uses a Dcache controller with a 16-entry Miss Status Handling Registers (MHSRs) to sequentialize memory accesses.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/>
              <a:t>Memory Controller</a:t>
            </a:r>
            <a:endParaRPr b="1" sz="1500"/>
          </a:p>
          <a:p>
            <a:pPr indent="-316706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Give Dcache higher priority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0125" y="315250"/>
            <a:ext cx="4746424" cy="425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Interface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234075"/>
            <a:ext cx="3581400" cy="35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 Miss Status Handling Registers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16 entries, FIFO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Designed to track memory tags, and record information of multiple accesses.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Dcache Controller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Special cache updating logic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“load hazard” detector to avoid loading wrong data. </a:t>
            </a:r>
            <a:endParaRPr sz="1600"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7225" y="541425"/>
            <a:ext cx="4996050" cy="4060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